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Baskerville Display PT" charset="1" panose="02030602080406020203"/>
      <p:regular r:id="rId11"/>
    </p:embeddedFont>
    <p:embeddedFont>
      <p:font typeface="Inter" charset="1" panose="020B0502030000000004"/>
      <p:regular r:id="rId12"/>
    </p:embeddedFont>
    <p:embeddedFont>
      <p:font typeface="Inter Bold" charset="1" panose="020B0802030000000004"/>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1B1A1"/>
        </a:solidFill>
      </p:bgPr>
    </p:bg>
    <p:spTree>
      <p:nvGrpSpPr>
        <p:cNvPr id="1" name=""/>
        <p:cNvGrpSpPr/>
        <p:nvPr/>
      </p:nvGrpSpPr>
      <p:grpSpPr>
        <a:xfrm>
          <a:off x="0" y="0"/>
          <a:ext cx="0" cy="0"/>
          <a:chOff x="0" y="0"/>
          <a:chExt cx="0" cy="0"/>
        </a:xfrm>
      </p:grpSpPr>
      <p:sp>
        <p:nvSpPr>
          <p:cNvPr name="Freeform 2" id="2"/>
          <p:cNvSpPr/>
          <p:nvPr/>
        </p:nvSpPr>
        <p:spPr>
          <a:xfrm flipH="false" flipV="false" rot="0">
            <a:off x="-1532695" y="2324364"/>
            <a:ext cx="13973352" cy="9450071"/>
          </a:xfrm>
          <a:custGeom>
            <a:avLst/>
            <a:gdLst/>
            <a:ahLst/>
            <a:cxnLst/>
            <a:rect r="r" b="b" t="t" l="l"/>
            <a:pathLst>
              <a:path h="9450071" w="13973352">
                <a:moveTo>
                  <a:pt x="0" y="0"/>
                </a:moveTo>
                <a:lnTo>
                  <a:pt x="13973352" y="0"/>
                </a:lnTo>
                <a:lnTo>
                  <a:pt x="13973352" y="9450072"/>
                </a:lnTo>
                <a:lnTo>
                  <a:pt x="0" y="9450072"/>
                </a:lnTo>
                <a:lnTo>
                  <a:pt x="0" y="0"/>
                </a:lnTo>
                <a:close/>
              </a:path>
            </a:pathLst>
          </a:custGeom>
          <a:blipFill>
            <a:blip r:embed="rId2"/>
            <a:stretch>
              <a:fillRect l="-6903" t="-7103" r="0" b="-7103"/>
            </a:stretch>
          </a:blipFill>
        </p:spPr>
      </p:sp>
      <p:sp>
        <p:nvSpPr>
          <p:cNvPr name="Freeform 3" id="3"/>
          <p:cNvSpPr/>
          <p:nvPr/>
        </p:nvSpPr>
        <p:spPr>
          <a:xfrm flipH="false" flipV="false" rot="1491278">
            <a:off x="10931681" y="4059840"/>
            <a:ext cx="3857625" cy="8229600"/>
          </a:xfrm>
          <a:custGeom>
            <a:avLst/>
            <a:gdLst/>
            <a:ahLst/>
            <a:cxnLst/>
            <a:rect r="r" b="b" t="t" l="l"/>
            <a:pathLst>
              <a:path h="8229600" w="3857625">
                <a:moveTo>
                  <a:pt x="0" y="0"/>
                </a:moveTo>
                <a:lnTo>
                  <a:pt x="3857625" y="0"/>
                </a:lnTo>
                <a:lnTo>
                  <a:pt x="3857625" y="8229600"/>
                </a:lnTo>
                <a:lnTo>
                  <a:pt x="0" y="8229600"/>
                </a:lnTo>
                <a:lnTo>
                  <a:pt x="0" y="0"/>
                </a:lnTo>
                <a:close/>
              </a:path>
            </a:pathLst>
          </a:custGeom>
          <a:blipFill>
            <a:blip r:embed="rId3"/>
            <a:stretch>
              <a:fillRect l="0" t="0" r="0" b="0"/>
            </a:stretch>
          </a:blipFill>
        </p:spPr>
      </p:sp>
      <p:sp>
        <p:nvSpPr>
          <p:cNvPr name="TextBox 4" id="4"/>
          <p:cNvSpPr txBox="true"/>
          <p:nvPr/>
        </p:nvSpPr>
        <p:spPr>
          <a:xfrm rot="0">
            <a:off x="3545699" y="6393803"/>
            <a:ext cx="11670224" cy="1177844"/>
          </a:xfrm>
          <a:prstGeom prst="rect">
            <a:avLst/>
          </a:prstGeom>
        </p:spPr>
        <p:txBody>
          <a:bodyPr anchor="t" rtlCol="false" tIns="0" lIns="0" bIns="0" rIns="0">
            <a:spAutoFit/>
          </a:bodyPr>
          <a:lstStyle/>
          <a:p>
            <a:pPr algn="ctr">
              <a:lnSpc>
                <a:spcPts val="9629"/>
              </a:lnSpc>
            </a:pPr>
            <a:r>
              <a:rPr lang="en-US" sz="6878" spc="1375">
                <a:solidFill>
                  <a:srgbClr val="504C44"/>
                </a:solidFill>
                <a:latin typeface="Baskerville Display PT"/>
                <a:ea typeface="Baskerville Display PT"/>
                <a:cs typeface="Baskerville Display PT"/>
                <a:sym typeface="Baskerville Display PT"/>
              </a:rPr>
              <a:t>THE INHERITANCE </a:t>
            </a:r>
          </a:p>
        </p:txBody>
      </p:sp>
      <p:sp>
        <p:nvSpPr>
          <p:cNvPr name="TextBox 5" id="5"/>
          <p:cNvSpPr txBox="true"/>
          <p:nvPr/>
        </p:nvSpPr>
        <p:spPr>
          <a:xfrm rot="0">
            <a:off x="5847343" y="7758378"/>
            <a:ext cx="6593314" cy="416262"/>
          </a:xfrm>
          <a:prstGeom prst="rect">
            <a:avLst/>
          </a:prstGeom>
        </p:spPr>
        <p:txBody>
          <a:bodyPr anchor="t" rtlCol="false" tIns="0" lIns="0" bIns="0" rIns="0">
            <a:spAutoFit/>
          </a:bodyPr>
          <a:lstStyle/>
          <a:p>
            <a:pPr algn="ctr">
              <a:lnSpc>
                <a:spcPts val="3306"/>
              </a:lnSpc>
            </a:pPr>
            <a:r>
              <a:rPr lang="en-US" sz="2361" spc="472">
                <a:solidFill>
                  <a:srgbClr val="504C44"/>
                </a:solidFill>
                <a:latin typeface="Inter"/>
                <a:ea typeface="Inter"/>
                <a:cs typeface="Inter"/>
                <a:sym typeface="Inter"/>
              </a:rPr>
              <a:t>OF THE BELIEVER</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grpSp>
        <p:nvGrpSpPr>
          <p:cNvPr name="Group 2" id="2"/>
          <p:cNvGrpSpPr/>
          <p:nvPr/>
        </p:nvGrpSpPr>
        <p:grpSpPr>
          <a:xfrm rot="0">
            <a:off x="227766" y="422834"/>
            <a:ext cx="15175682" cy="9655470"/>
            <a:chOff x="0" y="0"/>
            <a:chExt cx="3996887" cy="2543004"/>
          </a:xfrm>
        </p:grpSpPr>
        <p:sp>
          <p:nvSpPr>
            <p:cNvPr name="Freeform 3" id="3"/>
            <p:cNvSpPr/>
            <p:nvPr/>
          </p:nvSpPr>
          <p:spPr>
            <a:xfrm flipH="false" flipV="false" rot="0">
              <a:off x="0" y="0"/>
              <a:ext cx="3996887" cy="2543004"/>
            </a:xfrm>
            <a:custGeom>
              <a:avLst/>
              <a:gdLst/>
              <a:ahLst/>
              <a:cxnLst/>
              <a:rect r="r" b="b" t="t" l="l"/>
              <a:pathLst>
                <a:path h="2543004" w="3996887">
                  <a:moveTo>
                    <a:pt x="0" y="0"/>
                  </a:moveTo>
                  <a:lnTo>
                    <a:pt x="3996887" y="0"/>
                  </a:lnTo>
                  <a:lnTo>
                    <a:pt x="3996887" y="2543004"/>
                  </a:lnTo>
                  <a:lnTo>
                    <a:pt x="0" y="2543004"/>
                  </a:lnTo>
                  <a:close/>
                </a:path>
              </a:pathLst>
            </a:custGeom>
            <a:solidFill>
              <a:srgbClr val="F1EDE9"/>
            </a:solidFill>
          </p:spPr>
        </p:sp>
        <p:sp>
          <p:nvSpPr>
            <p:cNvPr name="TextBox 4" id="4"/>
            <p:cNvSpPr txBox="true"/>
            <p:nvPr/>
          </p:nvSpPr>
          <p:spPr>
            <a:xfrm>
              <a:off x="0" y="-47625"/>
              <a:ext cx="3996887" cy="2590629"/>
            </a:xfrm>
            <a:prstGeom prst="rect">
              <a:avLst/>
            </a:prstGeom>
          </p:spPr>
          <p:txBody>
            <a:bodyPr anchor="ctr" rtlCol="false" tIns="50800" lIns="50800" bIns="50800" rIns="50800"/>
            <a:lstStyle/>
            <a:p>
              <a:pPr algn="ctr">
                <a:lnSpc>
                  <a:spcPts val="2800"/>
                </a:lnSpc>
              </a:pPr>
            </a:p>
          </p:txBody>
        </p:sp>
      </p:grpSp>
      <p:grpSp>
        <p:nvGrpSpPr>
          <p:cNvPr name="Group 5" id="5"/>
          <p:cNvGrpSpPr/>
          <p:nvPr/>
        </p:nvGrpSpPr>
        <p:grpSpPr>
          <a:xfrm rot="0">
            <a:off x="11376181" y="3223716"/>
            <a:ext cx="4621958" cy="3839568"/>
            <a:chOff x="0" y="0"/>
            <a:chExt cx="6162611" cy="5119424"/>
          </a:xfrm>
        </p:grpSpPr>
        <p:pic>
          <p:nvPicPr>
            <p:cNvPr name="Picture 6" id="6"/>
            <p:cNvPicPr>
              <a:picLocks noChangeAspect="true"/>
            </p:cNvPicPr>
            <p:nvPr/>
          </p:nvPicPr>
          <p:blipFill>
            <a:blip r:embed="rId2"/>
            <a:srcRect l="9874" t="0" r="9874" b="0"/>
            <a:stretch>
              <a:fillRect/>
            </a:stretch>
          </p:blipFill>
          <p:spPr>
            <a:xfrm flipH="false" flipV="false">
              <a:off x="0" y="0"/>
              <a:ext cx="6162611" cy="5119424"/>
            </a:xfrm>
            <a:prstGeom prst="rect">
              <a:avLst/>
            </a:prstGeom>
          </p:spPr>
        </p:pic>
      </p:grpSp>
      <p:sp>
        <p:nvSpPr>
          <p:cNvPr name="TextBox 7" id="7"/>
          <p:cNvSpPr txBox="true"/>
          <p:nvPr/>
        </p:nvSpPr>
        <p:spPr>
          <a:xfrm rot="0">
            <a:off x="3251785" y="2992640"/>
            <a:ext cx="4363094" cy="669925"/>
          </a:xfrm>
          <a:prstGeom prst="rect">
            <a:avLst/>
          </a:prstGeom>
        </p:spPr>
        <p:txBody>
          <a:bodyPr anchor="t" rtlCol="false" tIns="0" lIns="0" bIns="0" rIns="0">
            <a:spAutoFit/>
          </a:bodyPr>
          <a:lstStyle/>
          <a:p>
            <a:pPr algn="l">
              <a:lnSpc>
                <a:spcPts val="5599"/>
              </a:lnSpc>
            </a:pPr>
            <a:r>
              <a:rPr lang="en-US" sz="3999" spc="799">
                <a:solidFill>
                  <a:srgbClr val="504C44"/>
                </a:solidFill>
                <a:latin typeface="Baskerville Display PT"/>
                <a:ea typeface="Baskerville Display PT"/>
                <a:cs typeface="Baskerville Display PT"/>
                <a:sym typeface="Baskerville Display PT"/>
              </a:rPr>
              <a:t>VISION</a:t>
            </a:r>
          </a:p>
        </p:txBody>
      </p:sp>
      <p:sp>
        <p:nvSpPr>
          <p:cNvPr name="TextBox 8" id="8"/>
          <p:cNvSpPr txBox="true"/>
          <p:nvPr/>
        </p:nvSpPr>
        <p:spPr>
          <a:xfrm rot="0">
            <a:off x="3022946" y="3869234"/>
            <a:ext cx="7273083" cy="6340475"/>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“I ask that your minds may be opened to see his light, so that you will know what is the hope to which he has called you, how rich are the wonderful blessings he promises his people” Ephesians 1:18</a:t>
            </a:r>
          </a:p>
          <a:p>
            <a:pPr algn="l">
              <a:lnSpc>
                <a:spcPts val="2800"/>
              </a:lnSpc>
            </a:pPr>
          </a:p>
          <a:p>
            <a:pPr algn="l">
              <a:lnSpc>
                <a:spcPts val="2800"/>
              </a:lnSpc>
            </a:pPr>
            <a:r>
              <a:rPr lang="en-US" sz="2000">
                <a:solidFill>
                  <a:srgbClr val="504C44"/>
                </a:solidFill>
                <a:latin typeface="Inter"/>
                <a:ea typeface="Inter"/>
                <a:cs typeface="Inter"/>
                <a:sym typeface="Inter"/>
              </a:rPr>
              <a:t> The Lord of lords, The King of all kings, moreover the One and Only God has a blueprint for your life. There is something in you that was given to you as a gift for you to glorify God and prosper on a level you’ve never seen. You will never know the great inheritance he has for you if you don’t say yes to him and his will.</a:t>
            </a:r>
          </a:p>
          <a:p>
            <a:pPr algn="l">
              <a:lnSpc>
                <a:spcPts val="2800"/>
              </a:lnSpc>
            </a:pPr>
          </a:p>
          <a:p>
            <a:pPr algn="l">
              <a:lnSpc>
                <a:spcPts val="2800"/>
              </a:lnSpc>
            </a:pPr>
            <a:r>
              <a:rPr lang="en-US" sz="2000">
                <a:solidFill>
                  <a:srgbClr val="504C44"/>
                </a:solidFill>
                <a:latin typeface="Inter"/>
                <a:ea typeface="Inter"/>
                <a:cs typeface="Inter"/>
                <a:sym typeface="Inter"/>
              </a:rPr>
              <a:t>This is the foundation we’re starting from and I Hope you noted that. “YOU WILL NEVER KNOW THE GREAT INHERITANCE HE HAS FOR YOU IF YOU DON’T SAY YES TO HIM AND HIS WILL.</a:t>
            </a:r>
          </a:p>
          <a:p>
            <a:pPr algn="l">
              <a:lnSpc>
                <a:spcPts val="2800"/>
              </a:lnSpc>
            </a:pPr>
          </a:p>
          <a:p>
            <a:pPr algn="l">
              <a:lnSpc>
                <a:spcPts val="2800"/>
              </a:lnSpc>
            </a:pPr>
          </a:p>
        </p:txBody>
      </p:sp>
    </p:spTree>
  </p:cSld>
  <p:clrMapOvr>
    <a:masterClrMapping/>
  </p:clrMapOvr>
</p:sld>
</file>

<file path=ppt/slides/slide3.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sp>
        <p:nvSpPr>
          <p:cNvPr name="TextBox 2" id="2"/>
          <p:cNvSpPr txBox="true"/>
          <p:nvPr/>
        </p:nvSpPr>
        <p:spPr>
          <a:xfrm rot="0">
            <a:off x="2982366" y="3634861"/>
            <a:ext cx="5827114" cy="3492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Eternal and Joyful existence (WITH GOD)</a:t>
            </a:r>
          </a:p>
        </p:txBody>
      </p:sp>
      <p:sp>
        <p:nvSpPr>
          <p:cNvPr name="TextBox 3" id="3"/>
          <p:cNvSpPr txBox="true"/>
          <p:nvPr/>
        </p:nvSpPr>
        <p:spPr>
          <a:xfrm rot="0">
            <a:off x="1646482" y="3502130"/>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01</a:t>
            </a:r>
          </a:p>
        </p:txBody>
      </p:sp>
      <p:sp>
        <p:nvSpPr>
          <p:cNvPr name="TextBox 4" id="4"/>
          <p:cNvSpPr txBox="true"/>
          <p:nvPr/>
        </p:nvSpPr>
        <p:spPr>
          <a:xfrm rot="0">
            <a:off x="2982366" y="4844794"/>
            <a:ext cx="5827114" cy="3492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Identity and assurance</a:t>
            </a:r>
          </a:p>
        </p:txBody>
      </p:sp>
      <p:sp>
        <p:nvSpPr>
          <p:cNvPr name="TextBox 5" id="5"/>
          <p:cNvSpPr txBox="true"/>
          <p:nvPr/>
        </p:nvSpPr>
        <p:spPr>
          <a:xfrm rot="0">
            <a:off x="1646482" y="4712062"/>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02</a:t>
            </a:r>
          </a:p>
        </p:txBody>
      </p:sp>
      <p:sp>
        <p:nvSpPr>
          <p:cNvPr name="TextBox 6" id="6"/>
          <p:cNvSpPr txBox="true"/>
          <p:nvPr/>
        </p:nvSpPr>
        <p:spPr>
          <a:xfrm rot="0">
            <a:off x="2982366" y="6057644"/>
            <a:ext cx="5827114" cy="3492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Physical and Spiritual blessings</a:t>
            </a:r>
          </a:p>
        </p:txBody>
      </p:sp>
      <p:sp>
        <p:nvSpPr>
          <p:cNvPr name="TextBox 7" id="7"/>
          <p:cNvSpPr txBox="true"/>
          <p:nvPr/>
        </p:nvSpPr>
        <p:spPr>
          <a:xfrm rot="0">
            <a:off x="1646482" y="5924912"/>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03</a:t>
            </a:r>
          </a:p>
        </p:txBody>
      </p:sp>
      <p:sp>
        <p:nvSpPr>
          <p:cNvPr name="TextBox 8" id="8"/>
          <p:cNvSpPr txBox="true"/>
          <p:nvPr/>
        </p:nvSpPr>
        <p:spPr>
          <a:xfrm rot="0">
            <a:off x="2982366" y="7270494"/>
            <a:ext cx="5827114" cy="3492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Glory and Honor</a:t>
            </a:r>
          </a:p>
        </p:txBody>
      </p:sp>
      <p:sp>
        <p:nvSpPr>
          <p:cNvPr name="TextBox 9" id="9"/>
          <p:cNvSpPr txBox="true"/>
          <p:nvPr/>
        </p:nvSpPr>
        <p:spPr>
          <a:xfrm rot="0">
            <a:off x="1646482" y="7137762"/>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04</a:t>
            </a:r>
          </a:p>
        </p:txBody>
      </p:sp>
      <p:sp>
        <p:nvSpPr>
          <p:cNvPr name="TextBox 10" id="10"/>
          <p:cNvSpPr txBox="true"/>
          <p:nvPr/>
        </p:nvSpPr>
        <p:spPr>
          <a:xfrm rot="0">
            <a:off x="4307562" y="1841605"/>
            <a:ext cx="9244012" cy="1374775"/>
          </a:xfrm>
          <a:prstGeom prst="rect">
            <a:avLst/>
          </a:prstGeom>
        </p:spPr>
        <p:txBody>
          <a:bodyPr anchor="t" rtlCol="false" tIns="0" lIns="0" bIns="0" rIns="0">
            <a:spAutoFit/>
          </a:bodyPr>
          <a:lstStyle/>
          <a:p>
            <a:pPr algn="ctr">
              <a:lnSpc>
                <a:spcPts val="5599"/>
              </a:lnSpc>
            </a:pPr>
            <a:r>
              <a:rPr lang="en-US" sz="3999" spc="799">
                <a:solidFill>
                  <a:srgbClr val="504C44"/>
                </a:solidFill>
                <a:latin typeface="Baskerville Display PT"/>
                <a:ea typeface="Baskerville Display PT"/>
                <a:cs typeface="Baskerville Display PT"/>
                <a:sym typeface="Baskerville Display PT"/>
              </a:rPr>
              <a:t>WHAT ARE THE INHERITANCES?</a:t>
            </a:r>
          </a:p>
        </p:txBody>
      </p:sp>
      <p:sp>
        <p:nvSpPr>
          <p:cNvPr name="TextBox 11" id="11"/>
          <p:cNvSpPr txBox="true"/>
          <p:nvPr/>
        </p:nvSpPr>
        <p:spPr>
          <a:xfrm rot="0">
            <a:off x="10814404" y="3634861"/>
            <a:ext cx="5827114" cy="701675"/>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Abundance, Overflow, and simply having all our needs met</a:t>
            </a:r>
          </a:p>
        </p:txBody>
      </p:sp>
      <p:sp>
        <p:nvSpPr>
          <p:cNvPr name="TextBox 12" id="12"/>
          <p:cNvSpPr txBox="true"/>
          <p:nvPr/>
        </p:nvSpPr>
        <p:spPr>
          <a:xfrm rot="0">
            <a:off x="9478520" y="3502130"/>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05</a:t>
            </a:r>
          </a:p>
        </p:txBody>
      </p:sp>
      <p:sp>
        <p:nvSpPr>
          <p:cNvPr name="TextBox 13" id="13"/>
          <p:cNvSpPr txBox="true"/>
          <p:nvPr/>
        </p:nvSpPr>
        <p:spPr>
          <a:xfrm rot="0">
            <a:off x="10814404" y="4844794"/>
            <a:ext cx="5827114" cy="3492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Victory &amp; alteration of difficult situations  </a:t>
            </a:r>
          </a:p>
        </p:txBody>
      </p:sp>
      <p:sp>
        <p:nvSpPr>
          <p:cNvPr name="TextBox 14" id="14"/>
          <p:cNvSpPr txBox="true"/>
          <p:nvPr/>
        </p:nvSpPr>
        <p:spPr>
          <a:xfrm rot="0">
            <a:off x="9478520" y="4712062"/>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06</a:t>
            </a:r>
          </a:p>
        </p:txBody>
      </p:sp>
      <p:sp>
        <p:nvSpPr>
          <p:cNvPr name="TextBox 15" id="15"/>
          <p:cNvSpPr txBox="true"/>
          <p:nvPr/>
        </p:nvSpPr>
        <p:spPr>
          <a:xfrm rot="0">
            <a:off x="10814404" y="6057644"/>
            <a:ext cx="5827114" cy="3492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Godly wisdom and guidance</a:t>
            </a:r>
          </a:p>
        </p:txBody>
      </p:sp>
      <p:sp>
        <p:nvSpPr>
          <p:cNvPr name="TextBox 16" id="16"/>
          <p:cNvSpPr txBox="true"/>
          <p:nvPr/>
        </p:nvSpPr>
        <p:spPr>
          <a:xfrm rot="0">
            <a:off x="9478520" y="5924912"/>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07</a:t>
            </a:r>
          </a:p>
        </p:txBody>
      </p:sp>
      <p:sp>
        <p:nvSpPr>
          <p:cNvPr name="TextBox 17" id="17"/>
          <p:cNvSpPr txBox="true"/>
          <p:nvPr/>
        </p:nvSpPr>
        <p:spPr>
          <a:xfrm rot="0">
            <a:off x="10947893" y="7421306"/>
            <a:ext cx="5827114" cy="3492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Freedom from bondage</a:t>
            </a:r>
          </a:p>
        </p:txBody>
      </p:sp>
      <p:sp>
        <p:nvSpPr>
          <p:cNvPr name="TextBox 18" id="18"/>
          <p:cNvSpPr txBox="true"/>
          <p:nvPr/>
        </p:nvSpPr>
        <p:spPr>
          <a:xfrm rot="0">
            <a:off x="9478520" y="7137762"/>
            <a:ext cx="1135110" cy="919512"/>
          </a:xfrm>
          <a:prstGeom prst="rect">
            <a:avLst/>
          </a:prstGeom>
        </p:spPr>
        <p:txBody>
          <a:bodyPr anchor="t" rtlCol="false" tIns="0" lIns="0" bIns="0" rIns="0">
            <a:spAutoFit/>
          </a:bodyPr>
          <a:lstStyle/>
          <a:p>
            <a:pPr algn="ctr">
              <a:lnSpc>
                <a:spcPts val="7593"/>
              </a:lnSpc>
            </a:pPr>
            <a:r>
              <a:rPr lang="en-US" sz="5423">
                <a:solidFill>
                  <a:srgbClr val="504C44">
                    <a:alpha val="19608"/>
                  </a:srgbClr>
                </a:solidFill>
                <a:latin typeface="Inter"/>
                <a:ea typeface="Inter"/>
                <a:cs typeface="Inter"/>
                <a:sym typeface="Inter"/>
              </a:rPr>
              <a:t>08</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DFDFD"/>
        </a:solidFill>
      </p:bgPr>
    </p:bg>
    <p:spTree>
      <p:nvGrpSpPr>
        <p:cNvPr id="1" name=""/>
        <p:cNvGrpSpPr/>
        <p:nvPr/>
      </p:nvGrpSpPr>
      <p:grpSpPr>
        <a:xfrm>
          <a:off x="0" y="0"/>
          <a:ext cx="0" cy="0"/>
          <a:chOff x="0" y="0"/>
          <a:chExt cx="0" cy="0"/>
        </a:xfrm>
      </p:grpSpPr>
      <p:sp>
        <p:nvSpPr>
          <p:cNvPr name="TextBox 2" id="2"/>
          <p:cNvSpPr txBox="true"/>
          <p:nvPr/>
        </p:nvSpPr>
        <p:spPr>
          <a:xfrm rot="0">
            <a:off x="1100961" y="1679630"/>
            <a:ext cx="6765897" cy="1374775"/>
          </a:xfrm>
          <a:prstGeom prst="rect">
            <a:avLst/>
          </a:prstGeom>
        </p:spPr>
        <p:txBody>
          <a:bodyPr anchor="t" rtlCol="false" tIns="0" lIns="0" bIns="0" rIns="0">
            <a:spAutoFit/>
          </a:bodyPr>
          <a:lstStyle/>
          <a:p>
            <a:pPr algn="l">
              <a:lnSpc>
                <a:spcPts val="5599"/>
              </a:lnSpc>
            </a:pPr>
            <a:r>
              <a:rPr lang="en-US" sz="3999" spc="799">
                <a:solidFill>
                  <a:srgbClr val="504C44"/>
                </a:solidFill>
                <a:latin typeface="Baskerville Display PT"/>
                <a:ea typeface="Baskerville Display PT"/>
                <a:cs typeface="Baskerville Display PT"/>
                <a:sym typeface="Baskerville Display PT"/>
              </a:rPr>
              <a:t>HOW DO I OBTAIN MY INHERITANCES?</a:t>
            </a:r>
          </a:p>
        </p:txBody>
      </p:sp>
      <p:sp>
        <p:nvSpPr>
          <p:cNvPr name="TextBox 3" id="3"/>
          <p:cNvSpPr txBox="true"/>
          <p:nvPr/>
        </p:nvSpPr>
        <p:spPr>
          <a:xfrm rot="0">
            <a:off x="2090094" y="5666033"/>
            <a:ext cx="6747921" cy="105410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God gave us the ability to envision ourselves in or with things for a reason. This time envision yourself walking in everything that will benefit your soul and glorfiy God.</a:t>
            </a:r>
          </a:p>
        </p:txBody>
      </p:sp>
      <p:sp>
        <p:nvSpPr>
          <p:cNvPr name="TextBox 4" id="4"/>
          <p:cNvSpPr txBox="true"/>
          <p:nvPr/>
        </p:nvSpPr>
        <p:spPr>
          <a:xfrm rot="0">
            <a:off x="2090094" y="5201587"/>
            <a:ext cx="5080325" cy="349250"/>
          </a:xfrm>
          <a:prstGeom prst="rect">
            <a:avLst/>
          </a:prstGeom>
        </p:spPr>
        <p:txBody>
          <a:bodyPr anchor="t" rtlCol="false" tIns="0" lIns="0" bIns="0" rIns="0">
            <a:spAutoFit/>
          </a:bodyPr>
          <a:lstStyle/>
          <a:p>
            <a:pPr algn="l">
              <a:lnSpc>
                <a:spcPts val="2800"/>
              </a:lnSpc>
            </a:pPr>
            <a:r>
              <a:rPr lang="en-US" sz="2000" b="true">
                <a:solidFill>
                  <a:srgbClr val="504C44"/>
                </a:solidFill>
                <a:latin typeface="Inter Bold"/>
                <a:ea typeface="Inter Bold"/>
                <a:cs typeface="Inter Bold"/>
                <a:sym typeface="Inter Bold"/>
              </a:rPr>
              <a:t>Envision yourself in what’s not seen</a:t>
            </a:r>
          </a:p>
        </p:txBody>
      </p:sp>
      <p:sp>
        <p:nvSpPr>
          <p:cNvPr name="TextBox 5" id="5"/>
          <p:cNvSpPr txBox="true"/>
          <p:nvPr/>
        </p:nvSpPr>
        <p:spPr>
          <a:xfrm rot="0">
            <a:off x="2090094" y="7486595"/>
            <a:ext cx="6747921" cy="17589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As a believer, there will always be warfare. It means you are a threat to hell the greater it is. Have faith in God, give your problems to God, Walk this walk out with a victorious mindset and you will get back double for your trouble. That’s Bible.</a:t>
            </a:r>
          </a:p>
        </p:txBody>
      </p:sp>
      <p:sp>
        <p:nvSpPr>
          <p:cNvPr name="TextBox 6" id="6"/>
          <p:cNvSpPr txBox="true"/>
          <p:nvPr/>
        </p:nvSpPr>
        <p:spPr>
          <a:xfrm rot="0">
            <a:off x="2090094" y="7022149"/>
            <a:ext cx="6091028" cy="349250"/>
          </a:xfrm>
          <a:prstGeom prst="rect">
            <a:avLst/>
          </a:prstGeom>
        </p:spPr>
        <p:txBody>
          <a:bodyPr anchor="t" rtlCol="false" tIns="0" lIns="0" bIns="0" rIns="0">
            <a:spAutoFit/>
          </a:bodyPr>
          <a:lstStyle/>
          <a:p>
            <a:pPr algn="l">
              <a:lnSpc>
                <a:spcPts val="2800"/>
              </a:lnSpc>
            </a:pPr>
            <a:r>
              <a:rPr lang="en-US" sz="2000" b="true">
                <a:solidFill>
                  <a:srgbClr val="504C44"/>
                </a:solidFill>
                <a:latin typeface="Inter Bold"/>
                <a:ea typeface="Inter Bold"/>
                <a:cs typeface="Inter Bold"/>
                <a:sym typeface="Inter Bold"/>
              </a:rPr>
              <a:t>Overcome warfare with Faith &amp; God’s backing</a:t>
            </a:r>
          </a:p>
        </p:txBody>
      </p:sp>
      <p:sp>
        <p:nvSpPr>
          <p:cNvPr name="TextBox 7" id="7"/>
          <p:cNvSpPr txBox="true"/>
          <p:nvPr/>
        </p:nvSpPr>
        <p:spPr>
          <a:xfrm rot="0">
            <a:off x="9559754" y="5685083"/>
            <a:ext cx="7019324" cy="1222766"/>
          </a:xfrm>
          <a:prstGeom prst="rect">
            <a:avLst/>
          </a:prstGeom>
        </p:spPr>
        <p:txBody>
          <a:bodyPr anchor="t" rtlCol="false" tIns="0" lIns="0" bIns="0" rIns="0">
            <a:spAutoFit/>
          </a:bodyPr>
          <a:lstStyle/>
          <a:p>
            <a:pPr algn="l">
              <a:lnSpc>
                <a:spcPts val="2460"/>
              </a:lnSpc>
            </a:pPr>
            <a:r>
              <a:rPr lang="en-US" sz="1757">
                <a:solidFill>
                  <a:srgbClr val="504C44"/>
                </a:solidFill>
                <a:latin typeface="Inter"/>
                <a:ea typeface="Inter"/>
                <a:cs typeface="Inter"/>
                <a:sym typeface="Inter"/>
              </a:rPr>
              <a:t>You can expect God to dish out blessings or for you overcome warfare if you’re willfully walking in sin and not being obedient to God’s directions. Straighten yourself out so you can only force God’s hand to deliver more for you.</a:t>
            </a:r>
          </a:p>
        </p:txBody>
      </p:sp>
      <p:sp>
        <p:nvSpPr>
          <p:cNvPr name="TextBox 8" id="8"/>
          <p:cNvSpPr txBox="true"/>
          <p:nvPr/>
        </p:nvSpPr>
        <p:spPr>
          <a:xfrm rot="0">
            <a:off x="9559754" y="5201587"/>
            <a:ext cx="2029147" cy="349250"/>
          </a:xfrm>
          <a:prstGeom prst="rect">
            <a:avLst/>
          </a:prstGeom>
        </p:spPr>
        <p:txBody>
          <a:bodyPr anchor="t" rtlCol="false" tIns="0" lIns="0" bIns="0" rIns="0">
            <a:spAutoFit/>
          </a:bodyPr>
          <a:lstStyle/>
          <a:p>
            <a:pPr algn="l">
              <a:lnSpc>
                <a:spcPts val="2800"/>
              </a:lnSpc>
            </a:pPr>
            <a:r>
              <a:rPr lang="en-US" sz="2000" b="true">
                <a:solidFill>
                  <a:srgbClr val="504C44"/>
                </a:solidFill>
                <a:latin typeface="Inter Bold"/>
                <a:ea typeface="Inter Bold"/>
                <a:cs typeface="Inter Bold"/>
                <a:sym typeface="Inter Bold"/>
              </a:rPr>
              <a:t>Obedience</a:t>
            </a:r>
          </a:p>
        </p:txBody>
      </p:sp>
      <p:sp>
        <p:nvSpPr>
          <p:cNvPr name="TextBox 9" id="9"/>
          <p:cNvSpPr txBox="true"/>
          <p:nvPr/>
        </p:nvSpPr>
        <p:spPr>
          <a:xfrm rot="0">
            <a:off x="9559754" y="7486595"/>
            <a:ext cx="6747921" cy="2111375"/>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Blessing others is a huge thing in this walk with Christ. You should never be so consumed in yourself that you don’t recognize the needs of others in your presence. Give generously whether that be time, money, clothes, food, etc... Give and you will be given back double or in ways you’d never know.</a:t>
            </a:r>
          </a:p>
        </p:txBody>
      </p:sp>
      <p:sp>
        <p:nvSpPr>
          <p:cNvPr name="TextBox 10" id="10"/>
          <p:cNvSpPr txBox="true"/>
          <p:nvPr/>
        </p:nvSpPr>
        <p:spPr>
          <a:xfrm rot="0">
            <a:off x="9559754" y="7022149"/>
            <a:ext cx="2029147" cy="349250"/>
          </a:xfrm>
          <a:prstGeom prst="rect">
            <a:avLst/>
          </a:prstGeom>
        </p:spPr>
        <p:txBody>
          <a:bodyPr anchor="t" rtlCol="false" tIns="0" lIns="0" bIns="0" rIns="0">
            <a:spAutoFit/>
          </a:bodyPr>
          <a:lstStyle/>
          <a:p>
            <a:pPr algn="l">
              <a:lnSpc>
                <a:spcPts val="2800"/>
              </a:lnSpc>
            </a:pPr>
            <a:r>
              <a:rPr lang="en-US" sz="2000" b="true">
                <a:solidFill>
                  <a:srgbClr val="504C44"/>
                </a:solidFill>
                <a:latin typeface="Inter Bold"/>
                <a:ea typeface="Inter Bold"/>
                <a:cs typeface="Inter Bold"/>
                <a:sym typeface="Inter Bold"/>
              </a:rPr>
              <a:t>Bless others</a:t>
            </a:r>
          </a:p>
        </p:txBody>
      </p:sp>
      <p:grpSp>
        <p:nvGrpSpPr>
          <p:cNvPr name="Group 11" id="11"/>
          <p:cNvGrpSpPr/>
          <p:nvPr/>
        </p:nvGrpSpPr>
        <p:grpSpPr>
          <a:xfrm rot="0">
            <a:off x="9559754" y="1674341"/>
            <a:ext cx="6747921" cy="2712332"/>
            <a:chOff x="0" y="0"/>
            <a:chExt cx="8997228" cy="3616443"/>
          </a:xfrm>
        </p:grpSpPr>
        <p:pic>
          <p:nvPicPr>
            <p:cNvPr name="Picture 12" id="12"/>
            <p:cNvPicPr>
              <a:picLocks noChangeAspect="true"/>
            </p:cNvPicPr>
            <p:nvPr/>
          </p:nvPicPr>
          <p:blipFill>
            <a:blip r:embed="rId2"/>
            <a:srcRect l="0" t="36334" r="0" b="3372"/>
            <a:stretch>
              <a:fillRect/>
            </a:stretch>
          </p:blipFill>
          <p:spPr>
            <a:xfrm flipH="false" flipV="false">
              <a:off x="0" y="0"/>
              <a:ext cx="8997228" cy="3616443"/>
            </a:xfrm>
            <a:prstGeom prst="rect">
              <a:avLst/>
            </a:prstGeom>
          </p:spPr>
        </p:pic>
      </p:grpSp>
      <p:sp>
        <p:nvSpPr>
          <p:cNvPr name="TextBox 13" id="13"/>
          <p:cNvSpPr txBox="true"/>
          <p:nvPr/>
        </p:nvSpPr>
        <p:spPr>
          <a:xfrm rot="0">
            <a:off x="2090094" y="3864521"/>
            <a:ext cx="5776763" cy="1191903"/>
          </a:xfrm>
          <a:prstGeom prst="rect">
            <a:avLst/>
          </a:prstGeom>
        </p:spPr>
        <p:txBody>
          <a:bodyPr anchor="t" rtlCol="false" tIns="0" lIns="0" bIns="0" rIns="0">
            <a:spAutoFit/>
          </a:bodyPr>
          <a:lstStyle/>
          <a:p>
            <a:pPr algn="l">
              <a:lnSpc>
                <a:spcPts val="2397"/>
              </a:lnSpc>
            </a:pPr>
            <a:r>
              <a:rPr lang="en-US" sz="1712">
                <a:solidFill>
                  <a:srgbClr val="504C44"/>
                </a:solidFill>
                <a:latin typeface="Inter"/>
                <a:ea typeface="Inter"/>
                <a:cs typeface="Inter"/>
                <a:sym typeface="Inter"/>
              </a:rPr>
              <a:t>How can you inherit blessings if you’re not a heir of God? Give God your yes because he will never take it from you. Ope yourself up to the kingdom and the kingdom will open itself up to you.</a:t>
            </a:r>
          </a:p>
        </p:txBody>
      </p:sp>
      <p:sp>
        <p:nvSpPr>
          <p:cNvPr name="TextBox 14" id="14"/>
          <p:cNvSpPr txBox="true"/>
          <p:nvPr/>
        </p:nvSpPr>
        <p:spPr>
          <a:xfrm rot="0">
            <a:off x="2090094" y="3381025"/>
            <a:ext cx="2029147" cy="349250"/>
          </a:xfrm>
          <a:prstGeom prst="rect">
            <a:avLst/>
          </a:prstGeom>
        </p:spPr>
        <p:txBody>
          <a:bodyPr anchor="t" rtlCol="false" tIns="0" lIns="0" bIns="0" rIns="0">
            <a:spAutoFit/>
          </a:bodyPr>
          <a:lstStyle/>
          <a:p>
            <a:pPr algn="l">
              <a:lnSpc>
                <a:spcPts val="2800"/>
              </a:lnSpc>
            </a:pPr>
            <a:r>
              <a:rPr lang="en-US" sz="2000" b="true">
                <a:solidFill>
                  <a:srgbClr val="504C44"/>
                </a:solidFill>
                <a:latin typeface="Inter Bold"/>
                <a:ea typeface="Inter Bold"/>
                <a:cs typeface="Inter Bold"/>
                <a:sym typeface="Inter Bold"/>
              </a:rPr>
              <a:t>Say yes to Yah</a:t>
            </a:r>
          </a:p>
        </p:txBody>
      </p:sp>
    </p:spTree>
  </p:cSld>
  <p:clrMapOvr>
    <a:masterClrMapping/>
  </p:clrMapOvr>
</p:sld>
</file>

<file path=ppt/slides/slide5.xml><?xml version="1.0" encoding="utf-8"?>
<p:sld xmlns:p="http://schemas.openxmlformats.org/presentationml/2006/main" xmlns:a="http://schemas.openxmlformats.org/drawingml/2006/main">
  <p:cSld>
    <p:bg>
      <p:bgPr>
        <a:solidFill>
          <a:srgbClr val="FDFDFD"/>
        </a:solidFill>
      </p:bgPr>
    </p:bg>
    <p:spTree>
      <p:nvGrpSpPr>
        <p:cNvPr id="1" name=""/>
        <p:cNvGrpSpPr/>
        <p:nvPr/>
      </p:nvGrpSpPr>
      <p:grpSpPr>
        <a:xfrm>
          <a:off x="0" y="0"/>
          <a:ext cx="0" cy="0"/>
          <a:chOff x="0" y="0"/>
          <a:chExt cx="0" cy="0"/>
        </a:xfrm>
      </p:grpSpPr>
      <p:sp>
        <p:nvSpPr>
          <p:cNvPr name="TextBox 2" id="2"/>
          <p:cNvSpPr txBox="true"/>
          <p:nvPr/>
        </p:nvSpPr>
        <p:spPr>
          <a:xfrm rot="0">
            <a:off x="5931243" y="4902157"/>
            <a:ext cx="5362304" cy="5988050"/>
          </a:xfrm>
          <a:prstGeom prst="rect">
            <a:avLst/>
          </a:prstGeom>
        </p:spPr>
        <p:txBody>
          <a:bodyPr anchor="t" rtlCol="false" tIns="0" lIns="0" bIns="0" rIns="0">
            <a:spAutoFit/>
          </a:bodyPr>
          <a:lstStyle/>
          <a:p>
            <a:pPr algn="l">
              <a:lnSpc>
                <a:spcPts val="2800"/>
              </a:lnSpc>
            </a:pPr>
            <a:r>
              <a:rPr lang="en-US" sz="2000">
                <a:solidFill>
                  <a:srgbClr val="504C44"/>
                </a:solidFill>
                <a:latin typeface="Inter"/>
                <a:ea typeface="Inter"/>
                <a:cs typeface="Inter"/>
                <a:sym typeface="Inter"/>
              </a:rPr>
              <a:t>Lord, I pray that you anoint my eyes with eye salve of the Spirit so I can see by faith the length, breadth, width and height (degree and extent) of my inheritance, in Jesus name.</a:t>
            </a:r>
          </a:p>
          <a:p>
            <a:pPr algn="l">
              <a:lnSpc>
                <a:spcPts val="2800"/>
              </a:lnSpc>
            </a:pPr>
          </a:p>
          <a:p>
            <a:pPr algn="l">
              <a:lnSpc>
                <a:spcPts val="2800"/>
              </a:lnSpc>
            </a:pPr>
            <a:r>
              <a:rPr lang="en-US" sz="2000">
                <a:solidFill>
                  <a:srgbClr val="504C44"/>
                </a:solidFill>
                <a:latin typeface="Inter"/>
                <a:ea typeface="Inter"/>
                <a:cs typeface="Inter"/>
                <a:sym typeface="Inter"/>
              </a:rPr>
              <a:t>May you help me to walk in obedience, live a set apart life (a life holy unto you), and expand my faith. I want to walk into the eternal and physical promised land so help get there lord. Cover my life lord as I invite to fill every area of it. Cover me in all areas as I plead the blood of Jesus of it. In Jesus name, Amen.</a:t>
            </a:r>
          </a:p>
          <a:p>
            <a:pPr algn="l">
              <a:lnSpc>
                <a:spcPts val="2800"/>
              </a:lnSpc>
            </a:pPr>
          </a:p>
          <a:p>
            <a:pPr algn="l">
              <a:lnSpc>
                <a:spcPts val="2800"/>
              </a:lnSpc>
            </a:pPr>
          </a:p>
          <a:p>
            <a:pPr algn="l">
              <a:lnSpc>
                <a:spcPts val="2800"/>
              </a:lnSpc>
            </a:pPr>
          </a:p>
        </p:txBody>
      </p:sp>
      <p:sp>
        <p:nvSpPr>
          <p:cNvPr name="TextBox 3" id="3"/>
          <p:cNvSpPr txBox="true"/>
          <p:nvPr/>
        </p:nvSpPr>
        <p:spPr>
          <a:xfrm rot="0">
            <a:off x="6761656" y="1919488"/>
            <a:ext cx="4764688" cy="669925"/>
          </a:xfrm>
          <a:prstGeom prst="rect">
            <a:avLst/>
          </a:prstGeom>
        </p:spPr>
        <p:txBody>
          <a:bodyPr anchor="t" rtlCol="false" tIns="0" lIns="0" bIns="0" rIns="0">
            <a:spAutoFit/>
          </a:bodyPr>
          <a:lstStyle/>
          <a:p>
            <a:pPr algn="l">
              <a:lnSpc>
                <a:spcPts val="5599"/>
              </a:lnSpc>
            </a:pPr>
            <a:r>
              <a:rPr lang="en-US" sz="3999" spc="799">
                <a:solidFill>
                  <a:srgbClr val="504C44"/>
                </a:solidFill>
                <a:latin typeface="Baskerville Display PT"/>
                <a:ea typeface="Baskerville Display PT"/>
                <a:cs typeface="Baskerville Display PT"/>
                <a:sym typeface="Baskerville Display PT"/>
              </a:rPr>
              <a:t>PRAYER</a:t>
            </a:r>
          </a:p>
        </p:txBody>
      </p:sp>
      <p:sp>
        <p:nvSpPr>
          <p:cNvPr name="TextBox 4" id="4"/>
          <p:cNvSpPr txBox="true"/>
          <p:nvPr/>
        </p:nvSpPr>
        <p:spPr>
          <a:xfrm rot="0">
            <a:off x="345609" y="3394947"/>
            <a:ext cx="16533572" cy="701675"/>
          </a:xfrm>
          <a:prstGeom prst="rect">
            <a:avLst/>
          </a:prstGeom>
        </p:spPr>
        <p:txBody>
          <a:bodyPr anchor="t" rtlCol="false" tIns="0" lIns="0" bIns="0" rIns="0">
            <a:spAutoFit/>
          </a:bodyPr>
          <a:lstStyle/>
          <a:p>
            <a:pPr algn="ctr">
              <a:lnSpc>
                <a:spcPts val="2800"/>
              </a:lnSpc>
              <a:spcBef>
                <a:spcPct val="0"/>
              </a:spcBef>
            </a:pPr>
            <a:r>
              <a:rPr lang="en-US" sz="2000">
                <a:solidFill>
                  <a:srgbClr val="504C44"/>
                </a:solidFill>
                <a:latin typeface="Inter"/>
                <a:ea typeface="Inter"/>
                <a:cs typeface="Inter"/>
                <a:sym typeface="Inter"/>
              </a:rPr>
              <a:t>Pray and say: Father, I thank you first of all for the many inheritances you’ve given me as a new creation in Christ and as an active member of the body of Christ, in Jesus name.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DAGfjicVww8</dc:identifier>
  <dcterms:modified xsi:type="dcterms:W3CDTF">2011-08-01T06:04:30Z</dcterms:modified>
  <cp:revision>1</cp:revision>
  <dc:title>Minimalist Beige Cream Brand Proposal Presentation</dc:title>
</cp:coreProperties>
</file>